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9"/>
  </p:notesMasterIdLst>
  <p:sldIdLst>
    <p:sldId id="256" r:id="rId2"/>
    <p:sldId id="271" r:id="rId3"/>
    <p:sldId id="269" r:id="rId4"/>
    <p:sldId id="268" r:id="rId5"/>
    <p:sldId id="267" r:id="rId6"/>
    <p:sldId id="266" r:id="rId7"/>
    <p:sldId id="261" r:id="rId8"/>
    <p:sldId id="273" r:id="rId9"/>
    <p:sldId id="260" r:id="rId10"/>
    <p:sldId id="275" r:id="rId11"/>
    <p:sldId id="281" r:id="rId12"/>
    <p:sldId id="274" r:id="rId13"/>
    <p:sldId id="276" r:id="rId14"/>
    <p:sldId id="277" r:id="rId15"/>
    <p:sldId id="278" r:id="rId16"/>
    <p:sldId id="280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7CBD1-BF03-4DE6-9F54-08BDB7B88A32}">
          <p14:sldIdLst>
            <p14:sldId id="256"/>
            <p14:sldId id="271"/>
            <p14:sldId id="269"/>
            <p14:sldId id="268"/>
            <p14:sldId id="267"/>
            <p14:sldId id="266"/>
            <p14:sldId id="261"/>
            <p14:sldId id="273"/>
            <p14:sldId id="260"/>
            <p14:sldId id="275"/>
            <p14:sldId id="281"/>
            <p14:sldId id="274"/>
            <p14:sldId id="276"/>
            <p14:sldId id="277"/>
            <p14:sldId id="278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37"/>
    <a:srgbClr val="DFC27D"/>
    <a:srgbClr val="A6DBA0"/>
    <a:srgbClr val="E7D19F"/>
    <a:srgbClr val="CF2F2D"/>
    <a:srgbClr val="96C2B6"/>
    <a:srgbClr val="CD2C28"/>
    <a:srgbClr val="98C2B6"/>
    <a:srgbClr val="9CD37F"/>
    <a:srgbClr val="A66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7DAF1-D272-4EF4-A6E9-F5EA6153210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ADB002-F844-4C71-850F-DDC98C53DDBA}">
      <dgm:prSet/>
      <dgm:spPr/>
      <dgm:t>
        <a:bodyPr/>
        <a:lstStyle/>
        <a:p>
          <a:r>
            <a:rPr lang="en-US" b="1"/>
            <a:t>Rules for the Establishment and Administration of Agricultural Preserves and Williamson Act Contracts</a:t>
          </a:r>
          <a:endParaRPr lang="en-US"/>
        </a:p>
      </dgm:t>
    </dgm:pt>
    <dgm:pt modelId="{A519570A-E3A9-41EC-8A6E-0A81147D57C4}" type="parTrans" cxnId="{C170C122-112A-49A2-AB55-6036B9E2F779}">
      <dgm:prSet/>
      <dgm:spPr/>
      <dgm:t>
        <a:bodyPr/>
        <a:lstStyle/>
        <a:p>
          <a:endParaRPr lang="en-US"/>
        </a:p>
      </dgm:t>
    </dgm:pt>
    <dgm:pt modelId="{09B4C529-8565-40DE-B85D-8A99D8D22FB7}" type="sibTrans" cxnId="{C170C122-112A-49A2-AB55-6036B9E2F779}">
      <dgm:prSet/>
      <dgm:spPr/>
      <dgm:t>
        <a:bodyPr/>
        <a:lstStyle/>
        <a:p>
          <a:endParaRPr lang="en-US"/>
        </a:p>
      </dgm:t>
    </dgm:pt>
    <dgm:pt modelId="{FB580C44-F341-456E-9290-6A72B8F15460}">
      <dgm:prSet/>
      <dgm:spPr/>
      <dgm:t>
        <a:bodyPr/>
        <a:lstStyle/>
        <a:p>
          <a:r>
            <a:rPr lang="en-US"/>
            <a:t>Adopted on February 7, 2021</a:t>
          </a:r>
        </a:p>
      </dgm:t>
    </dgm:pt>
    <dgm:pt modelId="{EF3ED28D-114A-4CCC-841B-4DB797B324D9}" type="parTrans" cxnId="{4BBB889C-C68A-4E6B-98F8-0CF9213AC7D7}">
      <dgm:prSet/>
      <dgm:spPr/>
      <dgm:t>
        <a:bodyPr/>
        <a:lstStyle/>
        <a:p>
          <a:endParaRPr lang="en-US"/>
        </a:p>
      </dgm:t>
    </dgm:pt>
    <dgm:pt modelId="{2476A939-AFC4-4C87-8299-D50D88DD92D8}" type="sibTrans" cxnId="{4BBB889C-C68A-4E6B-98F8-0CF9213AC7D7}">
      <dgm:prSet/>
      <dgm:spPr/>
      <dgm:t>
        <a:bodyPr/>
        <a:lstStyle/>
        <a:p>
          <a:endParaRPr lang="en-US"/>
        </a:p>
      </dgm:t>
    </dgm:pt>
    <dgm:pt modelId="{33EA04A1-8117-480B-AFBA-721A15186F48}">
      <dgm:prSet/>
      <dgm:spPr/>
      <dgm:t>
        <a:bodyPr/>
        <a:lstStyle/>
        <a:p>
          <a:r>
            <a:rPr lang="en-US"/>
            <a:t>Amended on December 13, 2022</a:t>
          </a:r>
        </a:p>
      </dgm:t>
    </dgm:pt>
    <dgm:pt modelId="{23267529-EE97-4AF9-8559-F457E9BF36FA}" type="parTrans" cxnId="{59F5AE2D-D0DA-4310-BCDB-9F8563A8FD9A}">
      <dgm:prSet/>
      <dgm:spPr/>
      <dgm:t>
        <a:bodyPr/>
        <a:lstStyle/>
        <a:p>
          <a:endParaRPr lang="en-US"/>
        </a:p>
      </dgm:t>
    </dgm:pt>
    <dgm:pt modelId="{EE0061BE-ABE4-4E1D-A363-92588F5DC38B}" type="sibTrans" cxnId="{59F5AE2D-D0DA-4310-BCDB-9F8563A8FD9A}">
      <dgm:prSet/>
      <dgm:spPr/>
      <dgm:t>
        <a:bodyPr/>
        <a:lstStyle/>
        <a:p>
          <a:endParaRPr lang="en-US"/>
        </a:p>
      </dgm:t>
    </dgm:pt>
    <dgm:pt modelId="{E56BD179-9BEB-4B4B-B34E-EDBFA899D5A6}" type="pres">
      <dgm:prSet presAssocID="{0DC7DAF1-D272-4EF4-A6E9-F5EA61532103}" presName="linear" presStyleCnt="0">
        <dgm:presLayoutVars>
          <dgm:animLvl val="lvl"/>
          <dgm:resizeHandles val="exact"/>
        </dgm:presLayoutVars>
      </dgm:prSet>
      <dgm:spPr/>
    </dgm:pt>
    <dgm:pt modelId="{007C62FF-E210-4EEC-91BA-228C707BDF9C}" type="pres">
      <dgm:prSet presAssocID="{C6ADB002-F844-4C71-850F-DDC98C53DD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DC2895-3620-4C75-A723-00B0B4361A7A}" type="pres">
      <dgm:prSet presAssocID="{09B4C529-8565-40DE-B85D-8A99D8D22FB7}" presName="spacer" presStyleCnt="0"/>
      <dgm:spPr/>
    </dgm:pt>
    <dgm:pt modelId="{CFE1B8A5-F578-4F2E-8041-6255AF96D68F}" type="pres">
      <dgm:prSet presAssocID="{FB580C44-F341-456E-9290-6A72B8F154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1F9437-300D-46F1-8FF4-AEACC15EA1DD}" type="pres">
      <dgm:prSet presAssocID="{2476A939-AFC4-4C87-8299-D50D88DD92D8}" presName="spacer" presStyleCnt="0"/>
      <dgm:spPr/>
    </dgm:pt>
    <dgm:pt modelId="{7A010E76-4190-48C0-A0D7-B8D5367523CB}" type="pres">
      <dgm:prSet presAssocID="{33EA04A1-8117-480B-AFBA-721A15186F4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2F5922-0DE6-4577-8C07-FD288B93CC5E}" type="presOf" srcId="{33EA04A1-8117-480B-AFBA-721A15186F48}" destId="{7A010E76-4190-48C0-A0D7-B8D5367523CB}" srcOrd="0" destOrd="0" presId="urn:microsoft.com/office/officeart/2005/8/layout/vList2"/>
    <dgm:cxn modelId="{C170C122-112A-49A2-AB55-6036B9E2F779}" srcId="{0DC7DAF1-D272-4EF4-A6E9-F5EA61532103}" destId="{C6ADB002-F844-4C71-850F-DDC98C53DDBA}" srcOrd="0" destOrd="0" parTransId="{A519570A-E3A9-41EC-8A6E-0A81147D57C4}" sibTransId="{09B4C529-8565-40DE-B85D-8A99D8D22FB7}"/>
    <dgm:cxn modelId="{59F5AE2D-D0DA-4310-BCDB-9F8563A8FD9A}" srcId="{0DC7DAF1-D272-4EF4-A6E9-F5EA61532103}" destId="{33EA04A1-8117-480B-AFBA-721A15186F48}" srcOrd="2" destOrd="0" parTransId="{23267529-EE97-4AF9-8559-F457E9BF36FA}" sibTransId="{EE0061BE-ABE4-4E1D-A363-92588F5DC38B}"/>
    <dgm:cxn modelId="{4BBB889C-C68A-4E6B-98F8-0CF9213AC7D7}" srcId="{0DC7DAF1-D272-4EF4-A6E9-F5EA61532103}" destId="{FB580C44-F341-456E-9290-6A72B8F15460}" srcOrd="1" destOrd="0" parTransId="{EF3ED28D-114A-4CCC-841B-4DB797B324D9}" sibTransId="{2476A939-AFC4-4C87-8299-D50D88DD92D8}"/>
    <dgm:cxn modelId="{839ADDA6-5316-4292-AEAD-A403CE5E1695}" type="presOf" srcId="{FB580C44-F341-456E-9290-6A72B8F15460}" destId="{CFE1B8A5-F578-4F2E-8041-6255AF96D68F}" srcOrd="0" destOrd="0" presId="urn:microsoft.com/office/officeart/2005/8/layout/vList2"/>
    <dgm:cxn modelId="{521683E4-4BC0-4E8D-BE15-3D708599F969}" type="presOf" srcId="{C6ADB002-F844-4C71-850F-DDC98C53DDBA}" destId="{007C62FF-E210-4EEC-91BA-228C707BDF9C}" srcOrd="0" destOrd="0" presId="urn:microsoft.com/office/officeart/2005/8/layout/vList2"/>
    <dgm:cxn modelId="{36EB6DEA-2169-47E4-8096-49A38E400034}" type="presOf" srcId="{0DC7DAF1-D272-4EF4-A6E9-F5EA61532103}" destId="{E56BD179-9BEB-4B4B-B34E-EDBFA899D5A6}" srcOrd="0" destOrd="0" presId="urn:microsoft.com/office/officeart/2005/8/layout/vList2"/>
    <dgm:cxn modelId="{B2679942-3288-4CED-A5D9-58C2921A551D}" type="presParOf" srcId="{E56BD179-9BEB-4B4B-B34E-EDBFA899D5A6}" destId="{007C62FF-E210-4EEC-91BA-228C707BDF9C}" srcOrd="0" destOrd="0" presId="urn:microsoft.com/office/officeart/2005/8/layout/vList2"/>
    <dgm:cxn modelId="{248B785B-04DB-482E-9C0E-FDCCC41C5B3C}" type="presParOf" srcId="{E56BD179-9BEB-4B4B-B34E-EDBFA899D5A6}" destId="{43DC2895-3620-4C75-A723-00B0B4361A7A}" srcOrd="1" destOrd="0" presId="urn:microsoft.com/office/officeart/2005/8/layout/vList2"/>
    <dgm:cxn modelId="{E63E8B13-4C8F-44B5-B0BE-54396A7C9771}" type="presParOf" srcId="{E56BD179-9BEB-4B4B-B34E-EDBFA899D5A6}" destId="{CFE1B8A5-F578-4F2E-8041-6255AF96D68F}" srcOrd="2" destOrd="0" presId="urn:microsoft.com/office/officeart/2005/8/layout/vList2"/>
    <dgm:cxn modelId="{61A6FA56-1FCF-46A2-B229-E6EC1B2FBAE6}" type="presParOf" srcId="{E56BD179-9BEB-4B4B-B34E-EDBFA899D5A6}" destId="{381F9437-300D-46F1-8FF4-AEACC15EA1DD}" srcOrd="3" destOrd="0" presId="urn:microsoft.com/office/officeart/2005/8/layout/vList2"/>
    <dgm:cxn modelId="{B584C367-CE0A-46F8-B729-366092C1F902}" type="presParOf" srcId="{E56BD179-9BEB-4B4B-B34E-EDBFA899D5A6}" destId="{7A010E76-4190-48C0-A0D7-B8D5367523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C62FF-E210-4EEC-91BA-228C707BDF9C}">
      <dsp:nvSpPr>
        <dsp:cNvPr id="0" name=""/>
        <dsp:cNvSpPr/>
      </dsp:nvSpPr>
      <dsp:spPr>
        <a:xfrm>
          <a:off x="0" y="264005"/>
          <a:ext cx="6797675" cy="164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Rules for the Establishment and Administration of Agricultural Preserves and Williamson Act Contracts</a:t>
          </a:r>
          <a:endParaRPr lang="en-US" sz="3000" kern="1200"/>
        </a:p>
      </dsp:txBody>
      <dsp:txXfrm>
        <a:off x="80532" y="344537"/>
        <a:ext cx="6636611" cy="1488636"/>
      </dsp:txXfrm>
    </dsp:sp>
    <dsp:sp modelId="{CFE1B8A5-F578-4F2E-8041-6255AF96D68F}">
      <dsp:nvSpPr>
        <dsp:cNvPr id="0" name=""/>
        <dsp:cNvSpPr/>
      </dsp:nvSpPr>
      <dsp:spPr>
        <a:xfrm>
          <a:off x="0" y="2000105"/>
          <a:ext cx="6797675" cy="1649700"/>
        </a:xfrm>
        <a:prstGeom prst="roundRect">
          <a:avLst/>
        </a:prstGeom>
        <a:solidFill>
          <a:schemeClr val="accent2">
            <a:hueOff val="172122"/>
            <a:satOff val="-24773"/>
            <a:lumOff val="8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Adopted on February 7, 2021</a:t>
          </a:r>
        </a:p>
      </dsp:txBody>
      <dsp:txXfrm>
        <a:off x="80532" y="2080637"/>
        <a:ext cx="6636611" cy="1488636"/>
      </dsp:txXfrm>
    </dsp:sp>
    <dsp:sp modelId="{7A010E76-4190-48C0-A0D7-B8D5367523CB}">
      <dsp:nvSpPr>
        <dsp:cNvPr id="0" name=""/>
        <dsp:cNvSpPr/>
      </dsp:nvSpPr>
      <dsp:spPr>
        <a:xfrm>
          <a:off x="0" y="3736206"/>
          <a:ext cx="6797675" cy="1649700"/>
        </a:xfrm>
        <a:prstGeom prst="roundRect">
          <a:avLst/>
        </a:prstGeom>
        <a:solidFill>
          <a:schemeClr val="accent2">
            <a:hueOff val="344244"/>
            <a:satOff val="-49547"/>
            <a:lumOff val="168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Amended on December 13, 2022</a:t>
          </a:r>
        </a:p>
      </dsp:txBody>
      <dsp:txXfrm>
        <a:off x="80532" y="3816738"/>
        <a:ext cx="6636611" cy="1488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9B3B2-9AEA-4F9E-B7E2-04F1E1E5CB2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3441B-3620-486E-B2DF-E0D4962D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3441B-3620-486E-B2DF-E0D4962D05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4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3441B-3620-486E-B2DF-E0D4962D05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6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3441B-3620-486E-B2DF-E0D4962D05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3441B-3620-486E-B2DF-E0D4962D05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8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3441B-3620-486E-B2DF-E0D4962D05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1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3441B-3620-486E-B2DF-E0D4962D05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6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A4B-AF04-4763-8E6D-AA0E86F86E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397D-7B57-4868-976C-28B2203426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7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A4B-AF04-4763-8E6D-AA0E86F86E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397D-7B57-4868-976C-28B220342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9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A4B-AF04-4763-8E6D-AA0E86F86E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397D-7B57-4868-976C-28B220342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8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A4B-AF04-4763-8E6D-AA0E86F86E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397D-7B57-4868-976C-28B220342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2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A4B-AF04-4763-8E6D-AA0E86F86E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397D-7B57-4868-976C-28B2203426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63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A4B-AF04-4763-8E6D-AA0E86F86E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397D-7B57-4868-976C-28B220342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4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A4B-AF04-4763-8E6D-AA0E86F86E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397D-7B57-4868-976C-28B220342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9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A4B-AF04-4763-8E6D-AA0E86F86E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397D-7B57-4868-976C-28B220342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A4B-AF04-4763-8E6D-AA0E86F86E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397D-7B57-4868-976C-28B220342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7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ECAA4B-AF04-4763-8E6D-AA0E86F86E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F397D-7B57-4868-976C-28B220342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3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A4B-AF04-4763-8E6D-AA0E86F86E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397D-7B57-4868-976C-28B220342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5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ECAA4B-AF04-4763-8E6D-AA0E86F86E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9F397D-7B57-4868-976C-28B22034268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45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11AA2-4594-86ED-8EE5-06E560634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n-US" sz="6800" dirty="0"/>
              <a:t>Siskiyou County </a:t>
            </a:r>
            <a:br>
              <a:rPr lang="en-US" sz="6800" dirty="0"/>
            </a:br>
            <a:r>
              <a:rPr lang="en-US" sz="6800" dirty="0"/>
              <a:t>Agricultural Preserve and </a:t>
            </a:r>
            <a:br>
              <a:rPr lang="en-US" sz="6800" dirty="0"/>
            </a:br>
            <a:r>
              <a:rPr lang="en-US" sz="6800" dirty="0"/>
              <a:t>Williamson Act Program Update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76EE8-B040-8111-52E2-8DAF8052D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Rules for the Establishment and Administration of Agricultural Preserves and Williamson Act Contracts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2024 Revisions Discussion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38D56-1DF8-39FD-BD8B-FE2F18A6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County Guidelines Update</a:t>
            </a:r>
            <a:br>
              <a:rPr lang="en-US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9DCC342-3267-2212-D546-D9E107C58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32821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133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8EBFB-502C-D7F9-F5BD-C0BCE5B0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4668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Staff Recommendations</a:t>
            </a:r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29D79AB1-6BE9-5489-52FB-55F0143EE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7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52968-3F6C-04D1-F2E5-20A8CD02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2" y="1376170"/>
            <a:ext cx="3824929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Non-conforming Ag Preserves</a:t>
            </a:r>
            <a:br>
              <a:rPr lang="en-US" sz="3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Content Placeholder 28">
            <a:extLst>
              <a:ext uri="{FF2B5EF4-FFF2-40B4-BE49-F238E27FC236}">
                <a16:creationId xmlns:a16="http://schemas.microsoft.com/office/drawing/2014/main" id="{B88F4805-C232-80BB-74A7-35F24E0A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4" y="3573389"/>
            <a:ext cx="3469383" cy="2454422"/>
          </a:xfrm>
        </p:spPr>
        <p:txBody>
          <a:bodyPr>
            <a:normAutofit fontScale="92500"/>
          </a:bodyPr>
          <a:lstStyle/>
          <a:p>
            <a:r>
              <a:rPr lang="en-US" sz="1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majority of Agricultural Preserves no longer meet current requirements as the parcels are not contiguous nor owned in common. </a:t>
            </a:r>
          </a:p>
          <a:p>
            <a:r>
              <a:rPr lang="en-US" sz="1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example provided is of property within Ag Preserve established by Board Resolution 303 in Book 7. </a:t>
            </a:r>
          </a:p>
          <a:p>
            <a:r>
              <a:rPr lang="en-US" sz="1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are 32 different property owners under this Ag Preserve. </a:t>
            </a:r>
          </a:p>
          <a:p>
            <a:endParaRPr lang="en-US" sz="15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4BEE5C-EC3B-8CEA-B3C5-90B99B73B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16102" r="1744" b="8090"/>
          <a:stretch/>
        </p:blipFill>
        <p:spPr>
          <a:xfrm>
            <a:off x="4069732" y="0"/>
            <a:ext cx="8065399" cy="4868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5F3D5-EDC5-A210-D544-A86991A29939}"/>
              </a:ext>
            </a:extLst>
          </p:cNvPr>
          <p:cNvSpPr txBox="1"/>
          <p:nvPr/>
        </p:nvSpPr>
        <p:spPr>
          <a:xfrm>
            <a:off x="4162637" y="4704905"/>
            <a:ext cx="7871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Option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Remove all property currently under Williamson Act Contract from the existing Ag Preserves and bring all that property under one single Preserve.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Option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Continue to amend the existing Ag Preserves as Williamson Act Contract amendment applications are processed.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20AE15-1849-327B-5AB1-4E4330C175DD}"/>
              </a:ext>
            </a:extLst>
          </p:cNvPr>
          <p:cNvSpPr txBox="1"/>
          <p:nvPr/>
        </p:nvSpPr>
        <p:spPr>
          <a:xfrm>
            <a:off x="8607693" y="4462454"/>
            <a:ext cx="354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Within Example Ag Preserve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8A065-97CD-D387-599F-C76629E0E037}"/>
              </a:ext>
            </a:extLst>
          </p:cNvPr>
          <p:cNvSpPr txBox="1"/>
          <p:nvPr/>
        </p:nvSpPr>
        <p:spPr>
          <a:xfrm>
            <a:off x="8621027" y="4102895"/>
            <a:ext cx="34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Williamson Act Encumbered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3BE71D-DC32-78E8-0904-ADEFA816D08D}"/>
              </a:ext>
            </a:extLst>
          </p:cNvPr>
          <p:cNvSpPr/>
          <p:nvPr/>
        </p:nvSpPr>
        <p:spPr>
          <a:xfrm>
            <a:off x="8430148" y="4198920"/>
            <a:ext cx="158620" cy="177282"/>
          </a:xfrm>
          <a:prstGeom prst="rect">
            <a:avLst/>
          </a:prstGeom>
          <a:solidFill>
            <a:srgbClr val="96C2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6ADED9-F4B8-BE44-DC8E-A0F365F09F3A}"/>
              </a:ext>
            </a:extLst>
          </p:cNvPr>
          <p:cNvSpPr/>
          <p:nvPr/>
        </p:nvSpPr>
        <p:spPr>
          <a:xfrm>
            <a:off x="8430148" y="4558479"/>
            <a:ext cx="158620" cy="177282"/>
          </a:xfrm>
          <a:prstGeom prst="rect">
            <a:avLst/>
          </a:prstGeom>
          <a:solidFill>
            <a:srgbClr val="CF2F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5F0C7-EE9C-BC23-DD86-5C535EC6B176}"/>
              </a:ext>
            </a:extLst>
          </p:cNvPr>
          <p:cNvSpPr txBox="1"/>
          <p:nvPr/>
        </p:nvSpPr>
        <p:spPr>
          <a:xfrm>
            <a:off x="-454226" y="436199"/>
            <a:ext cx="49400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Staff Recommendation </a:t>
            </a:r>
            <a:b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234870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8BA3A-0B8E-2D60-FA77-4BD88B6E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4" y="692470"/>
            <a:ext cx="5127171" cy="177779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Primary Use - Timber Production	</a:t>
            </a:r>
          </a:p>
        </p:txBody>
      </p:sp>
      <p:pic>
        <p:nvPicPr>
          <p:cNvPr id="7" name="Graphic 6" descr="Fir tree">
            <a:extLst>
              <a:ext uri="{FF2B5EF4-FFF2-40B4-BE49-F238E27FC236}">
                <a16:creationId xmlns:a16="http://schemas.microsoft.com/office/drawing/2014/main" id="{A57B24D4-883D-581C-00AD-65C736EE1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699C2-E2F5-C23E-2D32-4413A7BB2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indent="-91440" defTabSz="45720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Option 1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Remove the Growing and Harvesting of Timber from allowed Primary Agricultural Uses</a:t>
            </a: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indent="-91440" defTabSz="45720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Option 2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Revise the guidelines to not restrict land dedicated to the Growing and Harvesting of Timber with the existing Soils Requirements and increase the required parcel acreage.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E5A3A-C41A-56B5-0976-9AD87F8A57B6}"/>
              </a:ext>
            </a:extLst>
          </p:cNvPr>
          <p:cNvSpPr txBox="1"/>
          <p:nvPr/>
        </p:nvSpPr>
        <p:spPr>
          <a:xfrm>
            <a:off x="0" y="121886"/>
            <a:ext cx="4940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Staff Recommendation #2</a:t>
            </a:r>
          </a:p>
        </p:txBody>
      </p:sp>
    </p:spTree>
    <p:extLst>
      <p:ext uri="{BB962C8B-B14F-4D97-AF65-F5344CB8AC3E}">
        <p14:creationId xmlns:p14="http://schemas.microsoft.com/office/powerpoint/2010/main" val="154280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76496-EB6B-613E-6DB7-577577F3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09" y="1275510"/>
            <a:ext cx="6750987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Application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6F00F-76D2-46BD-5C13-9EF9936A3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81" y="3012869"/>
            <a:ext cx="6697715" cy="384513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Parcel Creation</a:t>
            </a:r>
          </a:p>
          <a:p>
            <a:pPr marL="0" lvl="1" indent="-91440" defTabSz="45720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Option 1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Allow for applicants to provide proof that their parcel was legally created, lienholder information and details on other encumbrances in lieu of a Title Report</a:t>
            </a: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indent="-91440" defTabSz="45720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Option 2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No change. Continue to require a title report with the submittal of a Williamson Act/ Ag Preserve amendment application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F28B9-7738-4F66-7D8F-350522A91D00}"/>
              </a:ext>
            </a:extLst>
          </p:cNvPr>
          <p:cNvSpPr txBox="1"/>
          <p:nvPr/>
        </p:nvSpPr>
        <p:spPr>
          <a:xfrm>
            <a:off x="402499" y="332550"/>
            <a:ext cx="4940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Staff Recommendation #3</a:t>
            </a:r>
          </a:p>
        </p:txBody>
      </p:sp>
    </p:spTree>
    <p:extLst>
      <p:ext uri="{BB962C8B-B14F-4D97-AF65-F5344CB8AC3E}">
        <p14:creationId xmlns:p14="http://schemas.microsoft.com/office/powerpoint/2010/main" val="339687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6136C-2CE0-5967-6CF2-A7E9C1CF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605896"/>
            <a:ext cx="3666931" cy="5646208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Substandard Parcels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6A84E-8DAF-BE41-7866-014753841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lvl="1" indent="-91440" defTabSz="45720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Option 1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Revise the guidelines to allow prime agricultural parcels to remain under contract should the Board find that the parcel is a necessary part of the agricultural operation.</a:t>
            </a: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indent="-91440" defTabSz="45720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Option 2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Continue to require that all parcels are at least 40 acres in size unless the primary use is intensive, such     as growing fruits, nuts or vines.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133A2-8184-124C-AEB0-1A361EA95DB5}"/>
              </a:ext>
            </a:extLst>
          </p:cNvPr>
          <p:cNvSpPr txBox="1"/>
          <p:nvPr/>
        </p:nvSpPr>
        <p:spPr>
          <a:xfrm>
            <a:off x="5675193" y="161954"/>
            <a:ext cx="4940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Staff Recommendation #4</a:t>
            </a:r>
          </a:p>
        </p:txBody>
      </p:sp>
    </p:spTree>
    <p:extLst>
      <p:ext uri="{BB962C8B-B14F-4D97-AF65-F5344CB8AC3E}">
        <p14:creationId xmlns:p14="http://schemas.microsoft.com/office/powerpoint/2010/main" val="4241429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F0252-032D-B746-49E0-C936503C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Minor Amendment Option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D71FB-B42C-ACF7-218B-954C7A1DB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735" y="1641192"/>
            <a:ext cx="5057396" cy="4628275"/>
          </a:xfrm>
        </p:spPr>
        <p:txBody>
          <a:bodyPr anchor="ctr">
            <a:normAutofit/>
          </a:bodyPr>
          <a:lstStyle/>
          <a:p>
            <a:pPr marL="0" lvl="1" indent="-91440" defTabSz="45720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Option 1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Allow the Ag Preserve Administrator to approve a Change in Use as a Minor Contract Amendment. This would decrease the fees for this type of project by 50%.</a:t>
            </a:r>
          </a:p>
          <a:p>
            <a:pPr lvl="1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indent="-91440" defTabSz="45720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Option 2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Continue to process a Change in Use as a Williamson Act Contract/Ag Preserve Amendment project, with Board of Supervisor approval.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02AB8-6306-28C1-FF3C-9ADE4E0A25E0}"/>
              </a:ext>
            </a:extLst>
          </p:cNvPr>
          <p:cNvSpPr txBox="1"/>
          <p:nvPr/>
        </p:nvSpPr>
        <p:spPr>
          <a:xfrm>
            <a:off x="6622735" y="297376"/>
            <a:ext cx="4940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Staff Recommendation #5</a:t>
            </a:r>
          </a:p>
        </p:txBody>
      </p:sp>
    </p:spTree>
    <p:extLst>
      <p:ext uri="{BB962C8B-B14F-4D97-AF65-F5344CB8AC3E}">
        <p14:creationId xmlns:p14="http://schemas.microsoft.com/office/powerpoint/2010/main" val="1372067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D0A69-1294-D2B9-0858-E4E18E8E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Additional </a:t>
            </a:r>
            <a:r>
              <a:rPr lang="en-US" sz="5000" dirty="0">
                <a:solidFill>
                  <a:srgbClr val="FFFFFF"/>
                </a:solidFill>
              </a:rPr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F3703-5EC3-AFB9-B9E7-596FB42E5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665826"/>
            <a:ext cx="10027920" cy="38923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Revised Compatible Uses 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to include Short Term Vacation Rentals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Remove the term ‘Agritourism’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Clarified responsibility of landowner as to entering Conservation Easements and Programs</a:t>
            </a:r>
          </a:p>
          <a:p>
            <a:pPr marL="201168" lvl="1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Revised Notice of Non-Renewal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Provided clarification on the withdrawal process for a Notice of Non-Renewal as it varies depending    upon who originally issued the notice.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1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5F384E6-6CAA-0B21-5DF3-6BF35E94C3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16258" r="1410" b="6596"/>
          <a:stretch/>
        </p:blipFill>
        <p:spPr>
          <a:xfrm>
            <a:off x="3843166" y="0"/>
            <a:ext cx="8348834" cy="5029200"/>
          </a:xfrm>
          <a:ln>
            <a:noFill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841435-E83D-B77B-0755-DD5F4EC98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917" y="606425"/>
            <a:ext cx="4998575" cy="5645150"/>
          </a:xfrm>
          <a:noFill/>
        </p:spPr>
        <p:txBody>
          <a:bodyPr anchor="ctr">
            <a:normAutofit/>
          </a:bodyPr>
          <a:lstStyle/>
          <a:p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County Total Acres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4,062,446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300" b="1" dirty="0">
                <a:solidFill>
                  <a:srgbClr val="A661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Federal/State	    	   2,477,868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800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800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800" dirty="0">
              <a:ln>
                <a:solidFill>
                  <a:srgbClr val="9C9C9C"/>
                </a:solidFill>
              </a:ln>
              <a:solidFill>
                <a:srgbClr val="9CD37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1A6BF-AF77-4540-D20F-140281F4E077}"/>
              </a:ext>
            </a:extLst>
          </p:cNvPr>
          <p:cNvSpPr/>
          <p:nvPr/>
        </p:nvSpPr>
        <p:spPr>
          <a:xfrm>
            <a:off x="4978863" y="5226480"/>
            <a:ext cx="158620" cy="177282"/>
          </a:xfrm>
          <a:prstGeom prst="rect">
            <a:avLst/>
          </a:prstGeom>
          <a:solidFill>
            <a:srgbClr val="A66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81615-1CF8-28C8-4751-79275CC71BA3}"/>
              </a:ext>
            </a:extLst>
          </p:cNvPr>
          <p:cNvSpPr txBox="1"/>
          <p:nvPr/>
        </p:nvSpPr>
        <p:spPr>
          <a:xfrm>
            <a:off x="5137483" y="5115912"/>
            <a:ext cx="182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Federal/State </a:t>
            </a:r>
          </a:p>
        </p:txBody>
      </p:sp>
    </p:spTree>
    <p:extLst>
      <p:ext uri="{BB962C8B-B14F-4D97-AF65-F5344CB8AC3E}">
        <p14:creationId xmlns:p14="http://schemas.microsoft.com/office/powerpoint/2010/main" val="365737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5F384E6-6CAA-0B21-5DF3-6BF35E94C3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t="16062" r="1603" b="5964"/>
          <a:stretch/>
        </p:blipFill>
        <p:spPr>
          <a:xfrm>
            <a:off x="3954960" y="0"/>
            <a:ext cx="8237040" cy="5029200"/>
          </a:xfrm>
          <a:ln>
            <a:noFill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841435-E83D-B77B-0755-DD5F4EC98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917" y="606425"/>
            <a:ext cx="4998575" cy="5645150"/>
          </a:xfrm>
          <a:noFill/>
        </p:spPr>
        <p:txBody>
          <a:bodyPr anchor="ctr">
            <a:normAutofit/>
          </a:bodyPr>
          <a:lstStyle/>
          <a:p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County Total Acres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4,062,446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300" b="1" dirty="0">
                <a:solidFill>
                  <a:srgbClr val="A661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Federal/State	    	   2,477,868</a:t>
            </a:r>
            <a:br>
              <a:rPr lang="en-US" sz="2300" b="1" dirty="0">
                <a:solidFill>
                  <a:srgbClr val="A6611A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300" b="1" dirty="0">
                <a:ln w="158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Incorporated	          	         22,368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800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800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800" dirty="0">
              <a:ln>
                <a:solidFill>
                  <a:srgbClr val="9C9C9C"/>
                </a:solidFill>
              </a:ln>
              <a:solidFill>
                <a:srgbClr val="9CD37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37A59-CFF7-3103-352D-520C387E5763}"/>
              </a:ext>
            </a:extLst>
          </p:cNvPr>
          <p:cNvSpPr/>
          <p:nvPr/>
        </p:nvSpPr>
        <p:spPr>
          <a:xfrm>
            <a:off x="4978863" y="5591152"/>
            <a:ext cx="158620" cy="1772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1A6BF-AF77-4540-D20F-140281F4E077}"/>
              </a:ext>
            </a:extLst>
          </p:cNvPr>
          <p:cNvSpPr/>
          <p:nvPr/>
        </p:nvSpPr>
        <p:spPr>
          <a:xfrm>
            <a:off x="4978863" y="5226480"/>
            <a:ext cx="158620" cy="177282"/>
          </a:xfrm>
          <a:prstGeom prst="rect">
            <a:avLst/>
          </a:prstGeom>
          <a:solidFill>
            <a:srgbClr val="A66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81615-1CF8-28C8-4751-79275CC71BA3}"/>
              </a:ext>
            </a:extLst>
          </p:cNvPr>
          <p:cNvSpPr txBox="1"/>
          <p:nvPr/>
        </p:nvSpPr>
        <p:spPr>
          <a:xfrm>
            <a:off x="5137483" y="5115912"/>
            <a:ext cx="182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Federal/State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1C33C-5BFF-6453-B3AE-5481E039F4D4}"/>
              </a:ext>
            </a:extLst>
          </p:cNvPr>
          <p:cNvSpPr txBox="1"/>
          <p:nvPr/>
        </p:nvSpPr>
        <p:spPr>
          <a:xfrm>
            <a:off x="5137483" y="5485244"/>
            <a:ext cx="220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Incorporated City</a:t>
            </a:r>
          </a:p>
        </p:txBody>
      </p:sp>
    </p:spTree>
    <p:extLst>
      <p:ext uri="{BB962C8B-B14F-4D97-AF65-F5344CB8AC3E}">
        <p14:creationId xmlns:p14="http://schemas.microsoft.com/office/powerpoint/2010/main" val="187009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5F384E6-6CAA-0B21-5DF3-6BF35E94C3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t="16011" r="1577" b="6896"/>
          <a:stretch/>
        </p:blipFill>
        <p:spPr>
          <a:xfrm>
            <a:off x="3860254" y="0"/>
            <a:ext cx="8331746" cy="5029200"/>
          </a:xfrm>
          <a:ln>
            <a:noFill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841435-E83D-B77B-0755-DD5F4EC98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917" y="606425"/>
            <a:ext cx="4998575" cy="5645150"/>
          </a:xfrm>
          <a:noFill/>
        </p:spPr>
        <p:txBody>
          <a:bodyPr anchor="ctr">
            <a:normAutofit fontScale="90000"/>
          </a:bodyPr>
          <a:lstStyle/>
          <a:p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County Total Acres 4,062,446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300" b="1" dirty="0">
                <a:solidFill>
                  <a:srgbClr val="A661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Federal/State	    	   2,477,868</a:t>
            </a:r>
            <a:br>
              <a:rPr lang="en-US" sz="2300" b="1" dirty="0">
                <a:solidFill>
                  <a:srgbClr val="A6611A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300" b="1" dirty="0">
                <a:ln w="158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Incorporated	          	         22,368</a:t>
            </a:r>
            <a:br>
              <a:rPr lang="en-US" sz="2300" b="1" dirty="0">
                <a:ln w="158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n-US" sz="2300" b="1" i="0" u="none" strike="noStrike" kern="1200" cap="none" spc="-50" normalizeH="0" baseline="0" noProof="0" dirty="0">
                <a:ln w="12700">
                  <a:noFill/>
                </a:ln>
                <a:solidFill>
                  <a:srgbClr val="DFC2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Restricted by Zoning 	       586,761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800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800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800" dirty="0">
              <a:ln>
                <a:solidFill>
                  <a:srgbClr val="9C9C9C"/>
                </a:solidFill>
              </a:ln>
              <a:solidFill>
                <a:srgbClr val="9CD37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37A59-CFF7-3103-352D-520C387E5763}"/>
              </a:ext>
            </a:extLst>
          </p:cNvPr>
          <p:cNvSpPr/>
          <p:nvPr/>
        </p:nvSpPr>
        <p:spPr>
          <a:xfrm>
            <a:off x="4978863" y="5591152"/>
            <a:ext cx="158620" cy="1772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1A6BF-AF77-4540-D20F-140281F4E077}"/>
              </a:ext>
            </a:extLst>
          </p:cNvPr>
          <p:cNvSpPr/>
          <p:nvPr/>
        </p:nvSpPr>
        <p:spPr>
          <a:xfrm>
            <a:off x="4978863" y="5226480"/>
            <a:ext cx="158620" cy="177282"/>
          </a:xfrm>
          <a:prstGeom prst="rect">
            <a:avLst/>
          </a:prstGeom>
          <a:solidFill>
            <a:srgbClr val="A66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81615-1CF8-28C8-4751-79275CC71BA3}"/>
              </a:ext>
            </a:extLst>
          </p:cNvPr>
          <p:cNvSpPr txBox="1"/>
          <p:nvPr/>
        </p:nvSpPr>
        <p:spPr>
          <a:xfrm>
            <a:off x="5137483" y="5115912"/>
            <a:ext cx="182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Federal/State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1C33C-5BFF-6453-B3AE-5481E039F4D4}"/>
              </a:ext>
            </a:extLst>
          </p:cNvPr>
          <p:cNvSpPr txBox="1"/>
          <p:nvPr/>
        </p:nvSpPr>
        <p:spPr>
          <a:xfrm>
            <a:off x="5137483" y="5485244"/>
            <a:ext cx="220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Incorporated City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CFEA-1166-EFA0-6F82-B0E3A8E5C86A}"/>
              </a:ext>
            </a:extLst>
          </p:cNvPr>
          <p:cNvSpPr/>
          <p:nvPr/>
        </p:nvSpPr>
        <p:spPr>
          <a:xfrm>
            <a:off x="8069772" y="5226480"/>
            <a:ext cx="158620" cy="177282"/>
          </a:xfrm>
          <a:prstGeom prst="rect">
            <a:avLst/>
          </a:prstGeom>
          <a:solidFill>
            <a:srgbClr val="DFC2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7BF11-07B5-3387-15A0-2FDFE6781C48}"/>
              </a:ext>
            </a:extLst>
          </p:cNvPr>
          <p:cNvSpPr txBox="1"/>
          <p:nvPr/>
        </p:nvSpPr>
        <p:spPr>
          <a:xfrm>
            <a:off x="8228392" y="5115912"/>
            <a:ext cx="221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Restricted Zoning</a:t>
            </a:r>
          </a:p>
        </p:txBody>
      </p:sp>
    </p:spTree>
    <p:extLst>
      <p:ext uri="{BB962C8B-B14F-4D97-AF65-F5344CB8AC3E}">
        <p14:creationId xmlns:p14="http://schemas.microsoft.com/office/powerpoint/2010/main" val="335221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5F384E6-6CAA-0B21-5DF3-6BF35E94C3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16586" r="1615" b="6256"/>
          <a:stretch/>
        </p:blipFill>
        <p:spPr>
          <a:xfrm>
            <a:off x="3884096" y="9890"/>
            <a:ext cx="8307904" cy="5029200"/>
          </a:xfrm>
          <a:ln>
            <a:noFill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841435-E83D-B77B-0755-DD5F4EC98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917" y="606425"/>
            <a:ext cx="4998575" cy="5645150"/>
          </a:xfrm>
          <a:noFill/>
        </p:spPr>
        <p:txBody>
          <a:bodyPr anchor="ctr">
            <a:normAutofit fontScale="90000"/>
          </a:bodyPr>
          <a:lstStyle/>
          <a:p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County Total Acres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4,062,446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600" b="1" dirty="0">
                <a:solidFill>
                  <a:srgbClr val="A661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Federal/State	    	   2,477,868</a:t>
            </a:r>
            <a:br>
              <a:rPr lang="en-US" sz="2600" b="1" dirty="0">
                <a:solidFill>
                  <a:srgbClr val="A6611A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600" b="1" dirty="0">
                <a:ln w="158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Incorporated	          	         22,368</a:t>
            </a:r>
            <a:br>
              <a:rPr lang="en-US" sz="2600" b="1" dirty="0">
                <a:ln w="158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600" b="1" dirty="0">
                <a:ln w="12700">
                  <a:noFill/>
                </a:ln>
                <a:solidFill>
                  <a:srgbClr val="DFC2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Restricted by Zoning 	       586,761</a:t>
            </a:r>
            <a:br>
              <a:rPr lang="en-US" sz="2600" b="1" dirty="0">
                <a:ln w="12700">
                  <a:noFill/>
                </a:ln>
                <a:solidFill>
                  <a:srgbClr val="DFC27D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n-US" sz="2600" b="1" i="0" u="none" strike="noStrike" kern="1200" cap="none" spc="-50" normalizeH="0" baseline="0" noProof="0" dirty="0">
                <a:ln w="12700">
                  <a:noFill/>
                </a:ln>
                <a:solidFill>
                  <a:srgbClr val="9CD37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Unrestricted Agricultural   560,207</a:t>
            </a:r>
            <a:br>
              <a:rPr lang="en-US" sz="1800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800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800" dirty="0">
              <a:ln>
                <a:solidFill>
                  <a:srgbClr val="9C9C9C"/>
                </a:solidFill>
              </a:ln>
              <a:solidFill>
                <a:srgbClr val="9CD37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37A59-CFF7-3103-352D-520C387E5763}"/>
              </a:ext>
            </a:extLst>
          </p:cNvPr>
          <p:cNvSpPr/>
          <p:nvPr/>
        </p:nvSpPr>
        <p:spPr>
          <a:xfrm>
            <a:off x="4978863" y="5591152"/>
            <a:ext cx="158620" cy="1772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1A6BF-AF77-4540-D20F-140281F4E077}"/>
              </a:ext>
            </a:extLst>
          </p:cNvPr>
          <p:cNvSpPr/>
          <p:nvPr/>
        </p:nvSpPr>
        <p:spPr>
          <a:xfrm>
            <a:off x="4978863" y="5226480"/>
            <a:ext cx="158620" cy="177282"/>
          </a:xfrm>
          <a:prstGeom prst="rect">
            <a:avLst/>
          </a:prstGeom>
          <a:solidFill>
            <a:srgbClr val="A66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81615-1CF8-28C8-4751-79275CC71BA3}"/>
              </a:ext>
            </a:extLst>
          </p:cNvPr>
          <p:cNvSpPr txBox="1"/>
          <p:nvPr/>
        </p:nvSpPr>
        <p:spPr>
          <a:xfrm>
            <a:off x="5137483" y="5115912"/>
            <a:ext cx="182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Federal/State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1C33C-5BFF-6453-B3AE-5481E039F4D4}"/>
              </a:ext>
            </a:extLst>
          </p:cNvPr>
          <p:cNvSpPr txBox="1"/>
          <p:nvPr/>
        </p:nvSpPr>
        <p:spPr>
          <a:xfrm>
            <a:off x="5137483" y="5485244"/>
            <a:ext cx="220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Incorporated City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CFEA-1166-EFA0-6F82-B0E3A8E5C86A}"/>
              </a:ext>
            </a:extLst>
          </p:cNvPr>
          <p:cNvSpPr/>
          <p:nvPr/>
        </p:nvSpPr>
        <p:spPr>
          <a:xfrm>
            <a:off x="8069772" y="5226480"/>
            <a:ext cx="158620" cy="177282"/>
          </a:xfrm>
          <a:prstGeom prst="rect">
            <a:avLst/>
          </a:prstGeom>
          <a:solidFill>
            <a:srgbClr val="DFC2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7BF11-07B5-3387-15A0-2FDFE6781C48}"/>
              </a:ext>
            </a:extLst>
          </p:cNvPr>
          <p:cNvSpPr txBox="1"/>
          <p:nvPr/>
        </p:nvSpPr>
        <p:spPr>
          <a:xfrm>
            <a:off x="8228392" y="5115912"/>
            <a:ext cx="221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Restricted Zoning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038BD-7862-536A-184B-769E86779868}"/>
              </a:ext>
            </a:extLst>
          </p:cNvPr>
          <p:cNvSpPr/>
          <p:nvPr/>
        </p:nvSpPr>
        <p:spPr>
          <a:xfrm>
            <a:off x="8069772" y="5580066"/>
            <a:ext cx="158620" cy="177282"/>
          </a:xfrm>
          <a:prstGeom prst="rect">
            <a:avLst/>
          </a:prstGeom>
          <a:solidFill>
            <a:srgbClr val="A6DB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DBC9B-8A0C-0078-5C30-F4783F9562E1}"/>
              </a:ext>
            </a:extLst>
          </p:cNvPr>
          <p:cNvSpPr txBox="1"/>
          <p:nvPr/>
        </p:nvSpPr>
        <p:spPr>
          <a:xfrm>
            <a:off x="8228392" y="5485244"/>
            <a:ext cx="364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Unrestricted Agricultural Land</a:t>
            </a:r>
          </a:p>
        </p:txBody>
      </p:sp>
    </p:spTree>
    <p:extLst>
      <p:ext uri="{BB962C8B-B14F-4D97-AF65-F5344CB8AC3E}">
        <p14:creationId xmlns:p14="http://schemas.microsoft.com/office/powerpoint/2010/main" val="55125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5F384E6-6CAA-0B21-5DF3-6BF35E94C3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16812" r="1474" b="7026"/>
          <a:stretch/>
        </p:blipFill>
        <p:spPr>
          <a:xfrm>
            <a:off x="3766617" y="570"/>
            <a:ext cx="8425383" cy="5029200"/>
          </a:xfrm>
          <a:ln>
            <a:noFill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841435-E83D-B77B-0755-DD5F4EC98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917" y="606425"/>
            <a:ext cx="4998575" cy="5645150"/>
          </a:xfrm>
          <a:noFill/>
        </p:spPr>
        <p:txBody>
          <a:bodyPr anchor="ctr">
            <a:normAutofit fontScale="90000"/>
          </a:bodyPr>
          <a:lstStyle/>
          <a:p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County Total Acres</a:t>
            </a:r>
            <a:b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4,062,446</a:t>
            </a:r>
            <a:b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500" b="1" dirty="0">
                <a:solidFill>
                  <a:srgbClr val="A6611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Federal/State	    	   2,477,868</a:t>
            </a:r>
            <a:br>
              <a:rPr lang="en-US" sz="2500" b="1" dirty="0">
                <a:solidFill>
                  <a:srgbClr val="A6611A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500" b="1" dirty="0">
                <a:ln w="158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Incorporated	          	         22,368</a:t>
            </a:r>
            <a:br>
              <a:rPr lang="en-US" sz="2500" b="1" dirty="0">
                <a:ln w="158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500" b="1" dirty="0">
                <a:ln w="12700">
                  <a:noFill/>
                </a:ln>
                <a:solidFill>
                  <a:srgbClr val="DFC2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Restricted by Zoning 	       586,761</a:t>
            </a:r>
            <a:br>
              <a:rPr lang="en-US" sz="2500" b="1" dirty="0">
                <a:ln w="12700">
                  <a:noFill/>
                </a:ln>
                <a:solidFill>
                  <a:srgbClr val="DFC27D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n-US" sz="2500" b="1" i="0" u="none" strike="noStrike" kern="1200" cap="none" spc="-50" normalizeH="0" baseline="0" noProof="0" dirty="0">
                <a:ln w="12700">
                  <a:noFill/>
                </a:ln>
                <a:solidFill>
                  <a:srgbClr val="9CD37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Unrestricted Agricultural  560,207</a:t>
            </a:r>
            <a:br>
              <a:rPr kumimoji="0" lang="en-US" sz="2500" b="1" i="0" u="none" strike="noStrike" kern="1200" cap="none" spc="-50" normalizeH="0" baseline="0" noProof="0" dirty="0">
                <a:ln w="12700">
                  <a:noFill/>
                </a:ln>
                <a:solidFill>
                  <a:srgbClr val="9CD37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b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500" b="1" dirty="0">
                <a:ln w="3175">
                  <a:noFill/>
                </a:ln>
                <a:solidFill>
                  <a:srgbClr val="0088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Williamson Act Contract   415,240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ln w="12700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9CD37F"/>
                </a:solidFill>
                <a:latin typeface="+mn-lt"/>
              </a:rPr>
            </a:br>
            <a:br>
              <a:rPr lang="en-US" sz="1800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Amasis MT Pro Black" panose="020F0502020204030204" pitchFamily="18" charset="0"/>
              </a:rPr>
            </a:br>
            <a:br>
              <a:rPr lang="en-US" sz="1800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Amasis MT Pro Black" panose="020F0502020204030204" pitchFamily="18" charset="0"/>
              </a:rPr>
            </a:br>
            <a:endParaRPr lang="en-US" sz="1800" dirty="0">
              <a:ln>
                <a:solidFill>
                  <a:srgbClr val="9C9C9C"/>
                </a:solidFill>
              </a:ln>
              <a:solidFill>
                <a:srgbClr val="9CD37F"/>
              </a:solidFill>
              <a:latin typeface="Amasis MT Pro Black" panose="020F0502020204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37A59-CFF7-3103-352D-520C387E5763}"/>
              </a:ext>
            </a:extLst>
          </p:cNvPr>
          <p:cNvSpPr/>
          <p:nvPr/>
        </p:nvSpPr>
        <p:spPr>
          <a:xfrm>
            <a:off x="4978863" y="5591152"/>
            <a:ext cx="158620" cy="1772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1A6BF-AF77-4540-D20F-140281F4E077}"/>
              </a:ext>
            </a:extLst>
          </p:cNvPr>
          <p:cNvSpPr/>
          <p:nvPr/>
        </p:nvSpPr>
        <p:spPr>
          <a:xfrm>
            <a:off x="4978863" y="5226480"/>
            <a:ext cx="158620" cy="177282"/>
          </a:xfrm>
          <a:prstGeom prst="rect">
            <a:avLst/>
          </a:prstGeom>
          <a:solidFill>
            <a:srgbClr val="A66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81615-1CF8-28C8-4751-79275CC71BA3}"/>
              </a:ext>
            </a:extLst>
          </p:cNvPr>
          <p:cNvSpPr txBox="1"/>
          <p:nvPr/>
        </p:nvSpPr>
        <p:spPr>
          <a:xfrm>
            <a:off x="5137483" y="5115912"/>
            <a:ext cx="182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Federal/State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1C33C-5BFF-6453-B3AE-5481E039F4D4}"/>
              </a:ext>
            </a:extLst>
          </p:cNvPr>
          <p:cNvSpPr txBox="1"/>
          <p:nvPr/>
        </p:nvSpPr>
        <p:spPr>
          <a:xfrm>
            <a:off x="5137483" y="5485244"/>
            <a:ext cx="220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Incorporated City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CFEA-1166-EFA0-6F82-B0E3A8E5C86A}"/>
              </a:ext>
            </a:extLst>
          </p:cNvPr>
          <p:cNvSpPr/>
          <p:nvPr/>
        </p:nvSpPr>
        <p:spPr>
          <a:xfrm>
            <a:off x="8069772" y="5226480"/>
            <a:ext cx="158620" cy="177282"/>
          </a:xfrm>
          <a:prstGeom prst="rect">
            <a:avLst/>
          </a:prstGeom>
          <a:solidFill>
            <a:srgbClr val="DFC2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7BF11-07B5-3387-15A0-2FDFE6781C48}"/>
              </a:ext>
            </a:extLst>
          </p:cNvPr>
          <p:cNvSpPr txBox="1"/>
          <p:nvPr/>
        </p:nvSpPr>
        <p:spPr>
          <a:xfrm>
            <a:off x="8228392" y="5115912"/>
            <a:ext cx="221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Restricted Zoning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038BD-7862-536A-184B-769E86779868}"/>
              </a:ext>
            </a:extLst>
          </p:cNvPr>
          <p:cNvSpPr/>
          <p:nvPr/>
        </p:nvSpPr>
        <p:spPr>
          <a:xfrm>
            <a:off x="8069772" y="5580066"/>
            <a:ext cx="158620" cy="177282"/>
          </a:xfrm>
          <a:prstGeom prst="rect">
            <a:avLst/>
          </a:prstGeom>
          <a:solidFill>
            <a:srgbClr val="A6DB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DBC9B-8A0C-0078-5C30-F4783F9562E1}"/>
              </a:ext>
            </a:extLst>
          </p:cNvPr>
          <p:cNvSpPr txBox="1"/>
          <p:nvPr/>
        </p:nvSpPr>
        <p:spPr>
          <a:xfrm>
            <a:off x="8228392" y="5485244"/>
            <a:ext cx="364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Unrestricted Agricultural Land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BBA7D-81C4-3987-0B35-9CF44A90A5C8}"/>
              </a:ext>
            </a:extLst>
          </p:cNvPr>
          <p:cNvSpPr/>
          <p:nvPr/>
        </p:nvSpPr>
        <p:spPr>
          <a:xfrm>
            <a:off x="6557751" y="5988151"/>
            <a:ext cx="158620" cy="177282"/>
          </a:xfrm>
          <a:prstGeom prst="rect">
            <a:avLst/>
          </a:prstGeom>
          <a:solidFill>
            <a:srgbClr val="008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44F0D-A173-7B98-B221-6BF9A4798EDE}"/>
              </a:ext>
            </a:extLst>
          </p:cNvPr>
          <p:cNvSpPr txBox="1"/>
          <p:nvPr/>
        </p:nvSpPr>
        <p:spPr>
          <a:xfrm>
            <a:off x="6730225" y="5892126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Williamson Act Encumbered</a:t>
            </a:r>
          </a:p>
        </p:txBody>
      </p:sp>
    </p:spTree>
    <p:extLst>
      <p:ext uri="{BB962C8B-B14F-4D97-AF65-F5344CB8AC3E}">
        <p14:creationId xmlns:p14="http://schemas.microsoft.com/office/powerpoint/2010/main" val="131680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5F384E6-6CAA-0B21-5DF3-6BF35E94C36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6624" r="1261" b="7026"/>
          <a:stretch/>
        </p:blipFill>
        <p:spPr>
          <a:xfrm>
            <a:off x="3869903" y="0"/>
            <a:ext cx="8322097" cy="4958179"/>
          </a:xfrm>
          <a:ln>
            <a:noFill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841435-E83D-B77B-0755-DD5F4EC98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917" y="606425"/>
            <a:ext cx="4998575" cy="5645150"/>
          </a:xfrm>
          <a:noFill/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Unincorporated 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Privately Owned	                  1,562,310 acres</a:t>
            </a: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300" b="1" dirty="0">
                <a:solidFill>
                  <a:srgbClr val="DFC2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Restricted by Zoning 	      37.5%</a:t>
            </a:r>
            <a:br>
              <a:rPr lang="en-US" sz="2300" b="1" dirty="0">
                <a:ln>
                  <a:solidFill>
                    <a:srgbClr val="9C9C9C"/>
                  </a:solidFill>
                </a:ln>
                <a:solidFill>
                  <a:srgbClr val="D8D8D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300" b="1" dirty="0">
                <a:ln>
                  <a:solidFill>
                    <a:srgbClr val="9C9C9C"/>
                  </a:solidFill>
                </a:ln>
                <a:solidFill>
                  <a:srgbClr val="D8D8D8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300" b="1" dirty="0">
                <a:ln w="3175">
                  <a:noFill/>
                </a:ln>
                <a:solidFill>
                  <a:srgbClr val="0088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Williamson Act Contract   26.5%</a:t>
            </a:r>
            <a:br>
              <a:rPr lang="en-US" sz="2300" b="1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300" b="1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300" b="1" dirty="0">
                <a:ln w="12700">
                  <a:noFill/>
                </a:ln>
                <a:solidFill>
                  <a:srgbClr val="A6DB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Unrestricted Agricultural     36%</a:t>
            </a:r>
            <a:br>
              <a:rPr lang="en-US" sz="1800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800" dirty="0">
                <a:ln>
                  <a:solidFill>
                    <a:srgbClr val="9C9C9C"/>
                  </a:solidFill>
                </a:ln>
                <a:solidFill>
                  <a:srgbClr val="9CD37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800" dirty="0">
              <a:ln>
                <a:solidFill>
                  <a:srgbClr val="9C9C9C"/>
                </a:solidFill>
              </a:ln>
              <a:solidFill>
                <a:srgbClr val="9CD37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37A59-CFF7-3103-352D-520C387E5763}"/>
              </a:ext>
            </a:extLst>
          </p:cNvPr>
          <p:cNvSpPr/>
          <p:nvPr/>
        </p:nvSpPr>
        <p:spPr>
          <a:xfrm>
            <a:off x="4978863" y="5591152"/>
            <a:ext cx="158620" cy="1772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1A6BF-AF77-4540-D20F-140281F4E077}"/>
              </a:ext>
            </a:extLst>
          </p:cNvPr>
          <p:cNvSpPr/>
          <p:nvPr/>
        </p:nvSpPr>
        <p:spPr>
          <a:xfrm>
            <a:off x="4978863" y="5226480"/>
            <a:ext cx="158620" cy="177282"/>
          </a:xfrm>
          <a:prstGeom prst="rect">
            <a:avLst/>
          </a:prstGeom>
          <a:solidFill>
            <a:srgbClr val="A66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81615-1CF8-28C8-4751-79275CC71BA3}"/>
              </a:ext>
            </a:extLst>
          </p:cNvPr>
          <p:cNvSpPr txBox="1"/>
          <p:nvPr/>
        </p:nvSpPr>
        <p:spPr>
          <a:xfrm>
            <a:off x="5137483" y="5115912"/>
            <a:ext cx="182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Federal/State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1C33C-5BFF-6453-B3AE-5481E039F4D4}"/>
              </a:ext>
            </a:extLst>
          </p:cNvPr>
          <p:cNvSpPr txBox="1"/>
          <p:nvPr/>
        </p:nvSpPr>
        <p:spPr>
          <a:xfrm>
            <a:off x="5137483" y="5485244"/>
            <a:ext cx="220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Incorporated City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CFEA-1166-EFA0-6F82-B0E3A8E5C86A}"/>
              </a:ext>
            </a:extLst>
          </p:cNvPr>
          <p:cNvSpPr/>
          <p:nvPr/>
        </p:nvSpPr>
        <p:spPr>
          <a:xfrm>
            <a:off x="8069772" y="5226480"/>
            <a:ext cx="158620" cy="177282"/>
          </a:xfrm>
          <a:prstGeom prst="rect">
            <a:avLst/>
          </a:prstGeom>
          <a:solidFill>
            <a:srgbClr val="DFC2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7BF11-07B5-3387-15A0-2FDFE6781C48}"/>
              </a:ext>
            </a:extLst>
          </p:cNvPr>
          <p:cNvSpPr txBox="1"/>
          <p:nvPr/>
        </p:nvSpPr>
        <p:spPr>
          <a:xfrm>
            <a:off x="8228392" y="5115912"/>
            <a:ext cx="221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Restricted Zoning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038BD-7862-536A-184B-769E86779868}"/>
              </a:ext>
            </a:extLst>
          </p:cNvPr>
          <p:cNvSpPr/>
          <p:nvPr/>
        </p:nvSpPr>
        <p:spPr>
          <a:xfrm>
            <a:off x="8069772" y="5580066"/>
            <a:ext cx="158620" cy="177282"/>
          </a:xfrm>
          <a:prstGeom prst="rect">
            <a:avLst/>
          </a:prstGeom>
          <a:solidFill>
            <a:srgbClr val="A6DB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DBC9B-8A0C-0078-5C30-F4783F9562E1}"/>
              </a:ext>
            </a:extLst>
          </p:cNvPr>
          <p:cNvSpPr txBox="1"/>
          <p:nvPr/>
        </p:nvSpPr>
        <p:spPr>
          <a:xfrm>
            <a:off x="8228392" y="5485244"/>
            <a:ext cx="364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Unrestricted Agricultural Land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BBA7D-81C4-3987-0B35-9CF44A90A5C8}"/>
              </a:ext>
            </a:extLst>
          </p:cNvPr>
          <p:cNvSpPr/>
          <p:nvPr/>
        </p:nvSpPr>
        <p:spPr>
          <a:xfrm>
            <a:off x="6557751" y="5988151"/>
            <a:ext cx="158620" cy="177282"/>
          </a:xfrm>
          <a:prstGeom prst="rect">
            <a:avLst/>
          </a:prstGeom>
          <a:solidFill>
            <a:srgbClr val="0088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44F0D-A173-7B98-B221-6BF9A4798EDE}"/>
              </a:ext>
            </a:extLst>
          </p:cNvPr>
          <p:cNvSpPr txBox="1"/>
          <p:nvPr/>
        </p:nvSpPr>
        <p:spPr>
          <a:xfrm>
            <a:off x="6730225" y="5892126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Williamson Act Encumbered</a:t>
            </a:r>
          </a:p>
        </p:txBody>
      </p:sp>
    </p:spTree>
    <p:extLst>
      <p:ext uri="{BB962C8B-B14F-4D97-AF65-F5344CB8AC3E}">
        <p14:creationId xmlns:p14="http://schemas.microsoft.com/office/powerpoint/2010/main" val="9546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9FEDD-6494-E2F3-223A-E5B92EB8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2025 Estimates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415,470.8 acres under contract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10,754.96 acres under Non-Renewal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6E4054A4-EB5D-8276-9DEE-A13C85EB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09" y="999847"/>
            <a:ext cx="11840547" cy="347146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2024 Data</a:t>
            </a:r>
          </a:p>
          <a:p>
            <a:pPr>
              <a:spcAft>
                <a:spcPts val="1800"/>
              </a:spcAft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415,240 acres under Contract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	5937.08 acres in Non-Renewal process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	4817.88 acres issued a Notice of Non-Renewal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	230.8 acres approved to include in contracts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3014C-F5EB-2CD9-3F98-195622FE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2" y="643467"/>
            <a:ext cx="6902985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538 Individual Contracts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86 Multi-Owner Contracts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104 Agricultural Preserves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Graphic 3" descr="Contract outline">
            <a:extLst>
              <a:ext uri="{FF2B5EF4-FFF2-40B4-BE49-F238E27FC236}">
                <a16:creationId xmlns:a16="http://schemas.microsoft.com/office/drawing/2014/main" id="{55F9066C-0F0E-7B8C-CCAD-8A7586458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6271" y="1391367"/>
            <a:ext cx="3558207" cy="35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128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A6DBA0"/>
      </a:accent1>
      <a:accent2>
        <a:srgbClr val="0088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807</TotalTime>
  <Words>805</Words>
  <Application>Microsoft Office PowerPoint</Application>
  <PresentationFormat>Widescreen</PresentationFormat>
  <Paragraphs>95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Amasis MT Pro Black</vt:lpstr>
      <vt:lpstr>Aptos</vt:lpstr>
      <vt:lpstr>Arial</vt:lpstr>
      <vt:lpstr>Calibri</vt:lpstr>
      <vt:lpstr>Calibri Light</vt:lpstr>
      <vt:lpstr>Verdana</vt:lpstr>
      <vt:lpstr>Retrospect</vt:lpstr>
      <vt:lpstr>Siskiyou County  Agricultural Preserve and  Williamson Act Program Update</vt:lpstr>
      <vt:lpstr>    County Total Acres 4,062,446   Federal/State         2,477,868     </vt:lpstr>
      <vt:lpstr>    County Total Acres 4,062,446   Federal/State         2,477,868  Incorporated                     22,368    </vt:lpstr>
      <vt:lpstr>    County Total Acres 4,062,446   Federal/State         2,477,868  Incorporated                     22,368  Restricted by Zoning         586,761   </vt:lpstr>
      <vt:lpstr>    County Total Acres 4,062,446   Federal/State         2,477,868  Incorporated                     22,368  Restricted by Zoning         586,761  Unrestricted Agricultural   560,207  </vt:lpstr>
      <vt:lpstr>    County Total Acres 4,062,446   Federal/State         2,477,868  Incorporated                     22,368  Restricted by Zoning         586,761  Unrestricted Agricultural  560,207  Williamson Act Contract   415,240    </vt:lpstr>
      <vt:lpstr>Unincorporated  Privately Owned                   1,562,310 acres    Restricted by Zoning        37.5%  Williamson Act Contract   26.5%  Unrestricted Agricultural     36%  </vt:lpstr>
      <vt:lpstr>2025 Estimates 415,470.8 acres under contract 10,754.96 acres under Non-Renewal</vt:lpstr>
      <vt:lpstr>538 Individual Contracts   86 Multi-Owner Contracts  104 Agricultural Preserves</vt:lpstr>
      <vt:lpstr>County Guidelines Update  </vt:lpstr>
      <vt:lpstr>Staff Recommendations</vt:lpstr>
      <vt:lpstr>Non-conforming Ag Preserves </vt:lpstr>
      <vt:lpstr>Primary Use - Timber Production </vt:lpstr>
      <vt:lpstr>Application Requirements</vt:lpstr>
      <vt:lpstr>Substandard Parcels</vt:lpstr>
      <vt:lpstr>Minor Amendment Option </vt:lpstr>
      <vt:lpstr>Additional Housekeeping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Bernadette Cizin</dc:creator>
  <cp:lastModifiedBy>Bernadette Cizin</cp:lastModifiedBy>
  <cp:revision>15</cp:revision>
  <dcterms:created xsi:type="dcterms:W3CDTF">2024-07-12T21:59:52Z</dcterms:created>
  <dcterms:modified xsi:type="dcterms:W3CDTF">2024-07-24T22:44:05Z</dcterms:modified>
</cp:coreProperties>
</file>